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6" r:id="rId1"/>
  </p:sldMasterIdLst>
  <p:notesMasterIdLst>
    <p:notesMasterId r:id="rId30"/>
  </p:notesMasterIdLst>
  <p:handoutMasterIdLst>
    <p:handoutMasterId r:id="rId31"/>
  </p:handoutMasterIdLst>
  <p:sldIdLst>
    <p:sldId id="301" r:id="rId2"/>
    <p:sldId id="731" r:id="rId3"/>
    <p:sldId id="764" r:id="rId4"/>
    <p:sldId id="720" r:id="rId5"/>
    <p:sldId id="738" r:id="rId6"/>
    <p:sldId id="736" r:id="rId7"/>
    <p:sldId id="784" r:id="rId8"/>
    <p:sldId id="789" r:id="rId9"/>
    <p:sldId id="771" r:id="rId10"/>
    <p:sldId id="706" r:id="rId11"/>
    <p:sldId id="797" r:id="rId12"/>
    <p:sldId id="775" r:id="rId13"/>
    <p:sldId id="776" r:id="rId14"/>
    <p:sldId id="705" r:id="rId15"/>
    <p:sldId id="777" r:id="rId16"/>
    <p:sldId id="792" r:id="rId17"/>
    <p:sldId id="756" r:id="rId18"/>
    <p:sldId id="791" r:id="rId19"/>
    <p:sldId id="728" r:id="rId20"/>
    <p:sldId id="783" r:id="rId21"/>
    <p:sldId id="759" r:id="rId22"/>
    <p:sldId id="761" r:id="rId23"/>
    <p:sldId id="780" r:id="rId24"/>
    <p:sldId id="734" r:id="rId25"/>
    <p:sldId id="793" r:id="rId26"/>
    <p:sldId id="794" r:id="rId27"/>
    <p:sldId id="795" r:id="rId28"/>
    <p:sldId id="796" r:id="rId29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 autoAdjust="0"/>
    <p:restoredTop sz="77313" autoAdjust="0"/>
  </p:normalViewPr>
  <p:slideViewPr>
    <p:cSldViewPr>
      <p:cViewPr varScale="1">
        <p:scale>
          <a:sx n="64" d="100"/>
          <a:sy n="64" d="100"/>
        </p:scale>
        <p:origin x="-57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627" y="-67"/>
      </p:cViewPr>
      <p:guideLst>
        <p:guide orient="horz" pos="2905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3038145" cy="4605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6"/>
            <a:ext cx="3038145" cy="4605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61298"/>
            <a:ext cx="3038145" cy="4605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761298"/>
            <a:ext cx="3038145" cy="4605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fld id="{1C892526-2054-4195-990E-8861B87E2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5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66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693738"/>
            <a:ext cx="4611688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8" y="4381415"/>
            <a:ext cx="5607711" cy="41496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316" tIns="43658" rIns="87316" bIns="43658"/>
          <a:lstStyle/>
          <a:p>
            <a:pPr eaLnBrk="1" hangingPunct="1"/>
            <a:r>
              <a:rPr lang="en-US" dirty="0" smtClean="0"/>
              <a:t>Introduce ourselves,</a:t>
            </a:r>
            <a:r>
              <a:rPr lang="en-US" baseline="0" dirty="0" smtClean="0"/>
              <a:t> our practice and our experience/perspective on social media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01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Paul/Sandra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2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Paul/Sandra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Pros/cons</a:t>
            </a:r>
            <a:r>
              <a:rPr lang="en-US" baseline="0" dirty="0" smtClean="0"/>
              <a:t> of monitoring employee use</a:t>
            </a:r>
          </a:p>
          <a:p>
            <a:endParaRPr lang="en-US" dirty="0" smtClean="0"/>
          </a:p>
          <a:p>
            <a:r>
              <a:rPr lang="en-US" dirty="0" smtClean="0"/>
              <a:t>Sandra – can you add an image to make this slide a little more exciting?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58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Kacy</a:t>
            </a:r>
            <a:r>
              <a:rPr lang="en-US" dirty="0" smtClean="0"/>
              <a:t> – examples of SM as source of litigation</a:t>
            </a:r>
          </a:p>
          <a:p>
            <a:r>
              <a:rPr lang="en-US" dirty="0" smtClean="0"/>
              <a:t>Christy – examples of SM as a tool (investigative)</a:t>
            </a:r>
          </a:p>
          <a:p>
            <a:r>
              <a:rPr lang="en-US" dirty="0" smtClean="0"/>
              <a:t>   examples of the pitfalls (ethical obligations to abide by)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56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Christy: Paul/Sandra add employment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98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Christy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45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Christy/everyone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2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Kacy</a:t>
            </a:r>
            <a:r>
              <a:rPr lang="en-US" dirty="0" smtClean="0"/>
              <a:t>/product demos and competitors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59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Christy/everyone</a:t>
            </a:r>
          </a:p>
          <a:p>
            <a:r>
              <a:rPr lang="en-US" dirty="0" smtClean="0"/>
              <a:t>Examples</a:t>
            </a:r>
            <a:r>
              <a:rPr lang="en-US" baseline="0" dirty="0" smtClean="0"/>
              <a:t> of other useful websites: </a:t>
            </a:r>
            <a:r>
              <a:rPr lang="en-US" baseline="0" dirty="0" err="1" smtClean="0"/>
              <a:t>Wayback</a:t>
            </a:r>
            <a:r>
              <a:rPr lang="en-US" baseline="0" dirty="0" smtClean="0"/>
              <a:t>, Google Images, Twitter (growing trend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among teenagers); </a:t>
            </a:r>
            <a:r>
              <a:rPr lang="en-US" baseline="0" dirty="0" err="1" smtClean="0"/>
              <a:t>Usernamechk</a:t>
            </a:r>
            <a:r>
              <a:rPr lang="en-US" baseline="0" dirty="0" smtClean="0"/>
              <a:t>; don’t overlook blogs – have to do separate search. Location tracking (“checking in” on Facebook; “tweet your location” –coordinates to your location at time of post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Authenticate:</a:t>
            </a:r>
          </a:p>
          <a:p>
            <a:r>
              <a:rPr lang="en-US" baseline="0" dirty="0" smtClean="0"/>
              <a:t>If plaintiff’s profile is public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dirty="0" smtClean="0"/>
              <a:t>Electronic capture of the content and photos </a:t>
            </a:r>
            <a:r>
              <a:rPr lang="en-US" sz="1600" b="1" dirty="0" smtClean="0"/>
              <a:t>+ </a:t>
            </a:r>
            <a:r>
              <a:rPr lang="en-US" dirty="0" smtClean="0"/>
              <a:t>Affidavit or testimony of the person who captured the website, with URL, the date the content was printed, the method of printing and confirmation the copy is accurate.</a:t>
            </a:r>
          </a:p>
          <a:p>
            <a:r>
              <a:rPr lang="en-US" dirty="0" smtClean="0"/>
              <a:t>If private profile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self-authentication: Download Your Information; request usernames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2012:</a:t>
            </a:r>
          </a:p>
          <a:p>
            <a:r>
              <a:rPr lang="en-US" sz="1200" i="1" dirty="0" smtClean="0"/>
              <a:t>Tompkins v. Detroit Metropolitan Airport</a:t>
            </a:r>
            <a:r>
              <a:rPr lang="en-US" sz="1200" dirty="0" smtClean="0"/>
              <a:t> (</a:t>
            </a:r>
            <a:r>
              <a:rPr lang="en-US" sz="1200" dirty="0" err="1" smtClean="0"/>
              <a:t>E.D</a:t>
            </a:r>
            <a:r>
              <a:rPr lang="en-US" sz="1200" dirty="0" smtClean="0"/>
              <a:t>. Michigan Jan. 18, 2012)</a:t>
            </a:r>
          </a:p>
          <a:p>
            <a:r>
              <a:rPr lang="en-US" dirty="0" smtClean="0"/>
              <a:t>Must be some showing of relevance before the Court will compel full production of plaintiff’s Facebook account</a:t>
            </a:r>
          </a:p>
          <a:p>
            <a:r>
              <a:rPr lang="en-US" dirty="0" smtClean="0"/>
              <a:t>Here, failed to meet threshold showing.</a:t>
            </a:r>
          </a:p>
          <a:p>
            <a:r>
              <a:rPr lang="en-US" dirty="0" smtClean="0"/>
              <a:t>Slip and fall accident: photographs of her playing golf or riding horseback = full access to private Facebook pages.</a:t>
            </a:r>
          </a:p>
          <a:p>
            <a:endParaRPr lang="en-US" dirty="0" smtClean="0"/>
          </a:p>
          <a:p>
            <a:r>
              <a:rPr lang="en-US" sz="1200" i="1" dirty="0" err="1" smtClean="0"/>
              <a:t>Loporcaro</a:t>
            </a:r>
            <a:r>
              <a:rPr lang="en-US" sz="1200" i="1" dirty="0" smtClean="0"/>
              <a:t> v. City of New York and </a:t>
            </a:r>
            <a:r>
              <a:rPr lang="en-US" sz="1200" i="1" dirty="0" err="1" smtClean="0"/>
              <a:t>Perfetto</a:t>
            </a:r>
            <a:r>
              <a:rPr lang="en-US" sz="1200" i="1" dirty="0" smtClean="0"/>
              <a:t> Contracting Co.</a:t>
            </a:r>
            <a:r>
              <a:rPr lang="en-US" sz="1200" dirty="0" smtClean="0"/>
              <a:t>, 35 Misc.3d 1209 (N.Y. Sup. Ct. Apr. 9, 2012):</a:t>
            </a:r>
          </a:p>
          <a:p>
            <a:pPr lvl="1"/>
            <a:r>
              <a:rPr lang="en-US" dirty="0" smtClean="0"/>
              <a:t>Permanent disability claim contradicted by public Facebook postings showing active lifestyle prompts Court to compel production of full Facebook profile.</a:t>
            </a:r>
          </a:p>
          <a:p>
            <a:pPr lvl="1"/>
            <a:r>
              <a:rPr lang="en-US" dirty="0" smtClean="0"/>
              <a:t>“When a person creates a Facebook account he may have consented to the possibility that personal information might be shared with others, notwithstanding his privacy settings.”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26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Christy/everyone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4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20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693738"/>
            <a:ext cx="4610100" cy="3457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348" y="4381413"/>
            <a:ext cx="5607711" cy="41496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444" tIns="43722" rIns="87444" bIns="43722"/>
          <a:lstStyle/>
          <a:p>
            <a:r>
              <a:rPr lang="en-US" dirty="0" smtClean="0"/>
              <a:t>Christy/everyone</a:t>
            </a:r>
          </a:p>
          <a:p>
            <a:endParaRPr lang="en-US" dirty="0" smtClean="0"/>
          </a:p>
          <a:p>
            <a:r>
              <a:rPr lang="en-US" dirty="0" smtClean="0"/>
              <a:t>Attorney instructed</a:t>
            </a:r>
            <a:r>
              <a:rPr lang="en-US" baseline="0" dirty="0" smtClean="0"/>
              <a:t> plaintiff in wrongful death case to clean up FB page. Later </a:t>
            </a:r>
            <a:r>
              <a:rPr lang="en-US" baseline="0" dirty="0" err="1" smtClean="0"/>
              <a:t>atty</a:t>
            </a:r>
            <a:r>
              <a:rPr lang="en-US" baseline="0" dirty="0" smtClean="0"/>
              <a:t> told him to </a:t>
            </a:r>
            <a:r>
              <a:rPr lang="en-US" baseline="0" dirty="0" err="1" smtClean="0"/>
              <a:t>deactive</a:t>
            </a:r>
            <a:r>
              <a:rPr lang="en-US" baseline="0" dirty="0" smtClean="0"/>
              <a:t> his account so he could prepare written discovery indicating he had no active account as of the date the discovery was signed. 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Lesson: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You can’t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and plaintiff’s counsel can’t obstruct defendant’s access to evidence or alter, destroy or conceal documents with potential evidentiary value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Christy;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Kacy</a:t>
            </a:r>
            <a:r>
              <a:rPr lang="en-US" baseline="0" dirty="0" smtClean="0"/>
              <a:t> to give mock jury examples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Juror misconduct – growing issue. Caused many mistrials, massive amounts of $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Extremely important to investigate jurors before </a:t>
            </a:r>
            <a:r>
              <a:rPr lang="en-US" baseline="0" dirty="0" err="1" smtClean="0"/>
              <a:t>voir</a:t>
            </a:r>
            <a:r>
              <a:rPr lang="en-US" baseline="0" dirty="0" smtClean="0"/>
              <a:t> dire –can gather information helpful to choosing a jury and more importantly can make sure a juror who has drastic beliefs (i.e. hates your corporate client and had a bad experience with them they’ve been discussing on the Internet) never gets an opportunity to voice those opinions in front of your jury. Don’t want your jury poisoned.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Brand new model jury instruction – should be using in every case:</a:t>
            </a:r>
          </a:p>
          <a:p>
            <a:pPr marL="342900" lvl="2" indent="-342900">
              <a:buClr>
                <a:schemeClr val="hlink"/>
              </a:buClr>
              <a:buNone/>
              <a:defRPr/>
            </a:pPr>
            <a:r>
              <a:rPr lang="en-US" sz="2800" dirty="0" smtClean="0">
                <a:effectLst/>
              </a:rPr>
              <a:t>You may not communicate with anyone about the case on your cellphone, through email, BlackBerry, iPhone,</a:t>
            </a:r>
            <a:r>
              <a:rPr lang="en-US" sz="2800" baseline="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text messaging, or on Twitter, through any blog or website, including Facebook, Google+, MySpace, LinkedIn or YouTube … I expect you will inform me as soon as you become aware of another juror's violation of these instructions.“</a:t>
            </a:r>
          </a:p>
          <a:p>
            <a:pPr marL="342900" lvl="2" indent="-342900">
              <a:buClr>
                <a:schemeClr val="hlink"/>
              </a:buClr>
              <a:buNone/>
              <a:defRPr/>
            </a:pPr>
            <a:r>
              <a:rPr lang="en-US" sz="2800" dirty="0" smtClean="0">
                <a:effectLst/>
              </a:rPr>
              <a:t>	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Make sure your judge is following the rules:</a:t>
            </a:r>
          </a:p>
          <a:p>
            <a:r>
              <a:rPr lang="en-US" sz="1200" dirty="0" smtClean="0"/>
              <a:t>Texas judge requires juveniles to friend her; watches for illegal activities and then schedules compliance hearings</a:t>
            </a:r>
          </a:p>
          <a:p>
            <a:r>
              <a:rPr lang="en-US" sz="1200" dirty="0" smtClean="0"/>
              <a:t>North Carolina judge publicly reprimanded for </a:t>
            </a:r>
            <a:r>
              <a:rPr lang="en-US" sz="1200" i="1" dirty="0" smtClean="0"/>
              <a:t>ex parte</a:t>
            </a:r>
            <a:r>
              <a:rPr lang="en-US" sz="1200" dirty="0" smtClean="0"/>
              <a:t> communications with attorney</a:t>
            </a:r>
          </a:p>
          <a:p>
            <a:r>
              <a:rPr lang="en-US" sz="1200" dirty="0" smtClean="0"/>
              <a:t>Georgia judge resigned after Facebook documented his relationship with defendant</a:t>
            </a:r>
          </a:p>
          <a:p>
            <a:r>
              <a:rPr lang="en-US" sz="1200" dirty="0" smtClean="0"/>
              <a:t>Florida judge exchange 9.35 communications/day over 5 months with prosecutor during capital murder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05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Sandra/everyone</a:t>
            </a:r>
          </a:p>
          <a:p>
            <a:r>
              <a:rPr lang="en-US" baseline="0" dirty="0" smtClean="0"/>
              <a:t>How much do you really to know? – protected class implications?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CMM</a:t>
            </a:r>
            <a:r>
              <a:rPr lang="en-US" baseline="0" dirty="0" smtClean="0"/>
              <a:t>: If private, but have a reason to suspect plaintiff is lying about injuries, use written discovery/deposition to get at additional information.</a:t>
            </a:r>
          </a:p>
          <a:p>
            <a:r>
              <a:rPr lang="en-US" baseline="0" dirty="0" smtClean="0"/>
              <a:t>Think about what you are comfortable having a jury know you/your client did – don’t want to overreach; need to find balance between being treated fairly (shouldn’t have to deal with inflated injury claims) and going too far to secure access to private information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Context is key: P</a:t>
            </a:r>
            <a:r>
              <a:rPr lang="en-US" baseline="0" dirty="0" smtClean="0"/>
              <a:t> might be a scumbag; need to communicate with client; case by case basis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50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Prohibitions: Christy – friending, </a:t>
            </a:r>
            <a:r>
              <a:rPr lang="en-US" dirty="0" err="1" smtClean="0"/>
              <a:t>LInkedIn</a:t>
            </a:r>
            <a:r>
              <a:rPr lang="en-US" dirty="0" smtClean="0"/>
              <a:t>; Sandra changing geographic region</a:t>
            </a:r>
          </a:p>
          <a:p>
            <a:r>
              <a:rPr lang="en-US" dirty="0" smtClean="0"/>
              <a:t>Obligations?: </a:t>
            </a:r>
            <a:r>
              <a:rPr lang="en-US" dirty="0" err="1" smtClean="0"/>
              <a:t>Kacy</a:t>
            </a:r>
            <a:r>
              <a:rPr lang="en-US" dirty="0" smtClean="0"/>
              <a:t>/Paul from in-house perspective</a:t>
            </a:r>
          </a:p>
          <a:p>
            <a:endParaRPr lang="en-US" dirty="0" smtClean="0"/>
          </a:p>
          <a:p>
            <a:r>
              <a:rPr lang="en-US" dirty="0" smtClean="0"/>
              <a:t>Discussion questions:</a:t>
            </a:r>
          </a:p>
          <a:p>
            <a:r>
              <a:rPr lang="en-US" dirty="0" smtClean="0"/>
              <a:t>How much should attorneys be doing?</a:t>
            </a:r>
          </a:p>
          <a:p>
            <a:r>
              <a:rPr lang="en-US" dirty="0" smtClean="0"/>
              <a:t>Is it a given that SM should be considered in every case?</a:t>
            </a:r>
          </a:p>
          <a:p>
            <a:r>
              <a:rPr lang="en-US" dirty="0" smtClean="0"/>
              <a:t>Should outside counsel be asking</a:t>
            </a:r>
            <a:r>
              <a:rPr lang="en-US" baseline="0" dirty="0" smtClean="0"/>
              <a:t> permission before exploring SM considerations?</a:t>
            </a:r>
          </a:p>
          <a:p>
            <a:r>
              <a:rPr lang="en-US" baseline="0" dirty="0" smtClean="0"/>
              <a:t>Does it depend on the type of case </a:t>
            </a:r>
            <a:r>
              <a:rPr lang="en-US" baseline="0" smtClean="0"/>
              <a:t>it 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21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Kacy</a:t>
            </a:r>
            <a:r>
              <a:rPr lang="en-US" dirty="0" smtClean="0"/>
              <a:t>/everyone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26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Kacy</a:t>
            </a:r>
            <a:r>
              <a:rPr lang="en-US" dirty="0" smtClean="0"/>
              <a:t>/everyone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47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Kacy</a:t>
            </a:r>
            <a:r>
              <a:rPr lang="en-US" dirty="0" smtClean="0"/>
              <a:t>/everyone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98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Kacy</a:t>
            </a:r>
            <a:r>
              <a:rPr lang="en-US" dirty="0" smtClean="0"/>
              <a:t>/everyone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Christy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7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Kacy</a:t>
            </a:r>
            <a:r>
              <a:rPr lang="en-US" dirty="0" smtClean="0"/>
              <a:t> – some examples of how social media is critical to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4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3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2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Paul: Intro to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2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Paul/Sandra</a:t>
            </a:r>
          </a:p>
          <a:p>
            <a:r>
              <a:rPr lang="en-US" baseline="0" dirty="0" smtClean="0"/>
              <a:t>How do discover employee misconduct?</a:t>
            </a:r>
          </a:p>
          <a:p>
            <a:r>
              <a:rPr lang="en-US" baseline="0" dirty="0" smtClean="0"/>
              <a:t>Pitfalls associated with disciplining employees for social media use?</a:t>
            </a:r>
          </a:p>
          <a:p>
            <a:r>
              <a:rPr lang="en-US" baseline="0" dirty="0" smtClean="0"/>
              <a:t>Brand ambassador: should companies restrict or encourage employee use? If so, which guidelines should be in place? If so, what are the implications?</a:t>
            </a:r>
          </a:p>
          <a:p>
            <a:r>
              <a:rPr lang="en-US" baseline="0" dirty="0" smtClean="0"/>
              <a:t>Company property: phone dog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4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522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22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94A9-E29A-4E1C-BA99-349B6F612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EA85E-1EC6-4ED3-99C8-F828E3D68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DEEE-E465-4FFC-B7C0-51616FCE7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633F-C8AC-4241-A2FD-D11E2C202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D333-290B-42DC-A58A-DC262A634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EB1D-A56C-426B-96EC-57FEC870C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AB9C-FA40-4DCF-8641-EC14FF5DA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C464E-9877-4018-B160-4464FF9A0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3AD80-8F0D-48E0-ADFC-283BADF28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5134F-E558-4509-987A-89F4C87E0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238E-F675-41CA-8925-77B025A88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C6C0A09-2608-4D65-A293-6FA9F16EE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12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12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12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12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512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512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12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12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YGc4zOqozo&amp;feature=share&amp;list=UUXV4alUKwDP9BYTEel1ftww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socialnomics.net/wp-content/plugins/stream-video-player/player.swf?ver=1.3.0&amp;skin=http://www.socialnomics.net/wp-content/plugins/stream-video-player/skins/imeo.swf&amp;controlbar=over&amp;dock=true&amp;autostart=false&amp;volume=80&amp;provider=youtube&amp;streamer=/wp-content/plugins/stream-video-player/streamer.php&amp;bufferlength=10&amp;logo.file=/wp-content/themes/socialnomics/images/small-white-logo2.png&amp;sharing.link=http%3A%2F%2Fwww.socialnomics.net%2F%3Fp%3D5443&amp;plugins=sharing&amp;file=http%3A//www.youtube.com/watch%3Fv%3D3SuNx0UrnEo&amp;image=http://img.youtube.com/vi/3SuNx0UrnEo/0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hyperlink" Target="http://www.google.com/imgres?imgurl=http://upload.wikimedia.org/wikipedia/en/thumb/6/66/YouTube_logo.svg/546px-YouTube_logo.svg.png&amp;imgrefurl=http://en.wikipedia.org/wiki/File:YouTube_logo.svg&amp;h=277&amp;w=546&amp;sz=34&amp;tbnid=kBR0LRAJEKjlmM:&amp;tbnh=67&amp;tbnw=133&amp;prev=/images?q=youtube+logo&amp;hl=en&amp;usg=__2Sg2DB_bOPeAdOXtp173egIqgzQ=&amp;ei=PLA6Srb2HY3aMYTZua4F&amp;sa=X&amp;oi=image_result&amp;resnum=6&amp;ct=image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google.com/imgres?imgurl=http://img.clubic.com/photo/01814482.jpg&amp;imgrefurl=http://www.neteco.com/photos-images/photo-bebo-logo-1814482.html&amp;h=204&amp;w=548&amp;sz=18&amp;tbnid=nnDZL922o8Y4LM:&amp;tbnh=50&amp;tbnw=133&amp;prev=/images?q=bebo+logo&amp;usg=__u0VB4WIfTmC3fKufxgca8Qnic3k=&amp;ei=W7I6SsiRIpKWMbKMna8F&amp;sa=X&amp;oi=image_result&amp;resnum=3&amp;ct=image" TargetMode="External"/><Relationship Id="rId5" Type="http://schemas.openxmlformats.org/officeDocument/2006/relationships/hyperlink" Target="http://www.iupui.edu/~anthpm/facebook-logo.jpg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hyperlink" Target="http://www.linkedin.com/home?trk=hb_logo" TargetMode="Externa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295400"/>
            <a:ext cx="91440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b="0" u="sng" dirty="0" smtClean="0"/>
              <a:t/>
            </a:r>
            <a:br>
              <a:rPr lang="en-US" b="0" u="sng" dirty="0" smtClean="0"/>
            </a:br>
            <a:r>
              <a:rPr lang="en-US" sz="5000" dirty="0" smtClean="0"/>
              <a:t>Social Media Strategies:</a:t>
            </a:r>
            <a:br>
              <a:rPr lang="en-US" sz="5000" dirty="0" smtClean="0"/>
            </a:br>
            <a:r>
              <a:rPr lang="en-US" sz="5000" dirty="0" smtClean="0"/>
              <a:t>Best Business and Litigation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Employment Law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Social Media is Relevant to Employment Law</a:t>
            </a:r>
          </a:p>
          <a:p>
            <a:pPr lvl="1"/>
            <a:r>
              <a:rPr lang="en-US" dirty="0" smtClean="0"/>
              <a:t>Proactive employee use</a:t>
            </a:r>
          </a:p>
          <a:p>
            <a:pPr lvl="2"/>
            <a:r>
              <a:rPr lang="en-US" dirty="0" smtClean="0"/>
              <a:t>Brand Ambassador</a:t>
            </a:r>
          </a:p>
          <a:p>
            <a:pPr lvl="2"/>
            <a:r>
              <a:rPr lang="en-US" dirty="0" smtClean="0"/>
              <a:t>Property Issues</a:t>
            </a:r>
          </a:p>
          <a:p>
            <a:pPr lvl="1"/>
            <a:r>
              <a:rPr lang="en-US" dirty="0" smtClean="0"/>
              <a:t>Employee misuse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Do Can Be Held Against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19125"/>
            <a:ext cx="79248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4525" y="2101850"/>
            <a:ext cx="3095625" cy="3592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sz="2400" smtClean="0"/>
              <a:t>Microsoft employee terminated after posting a picture he took of Apple computers being delivered to Microsoft’s headquarters</a:t>
            </a: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9657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701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Gets </a:t>
            </a:r>
            <a:r>
              <a:rPr lang="en-US" dirty="0" smtClean="0"/>
              <a:t>You </a:t>
            </a:r>
            <a:r>
              <a:rPr lang="en-US" dirty="0"/>
              <a:t>Fired in 140 Characters or Less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/>
              <a:t>A tweet by “</a:t>
            </a:r>
            <a:r>
              <a:rPr lang="en-US" dirty="0" err="1"/>
              <a:t>theconnor</a:t>
            </a:r>
            <a:r>
              <a:rPr lang="en-US" dirty="0"/>
              <a:t>”:</a:t>
            </a:r>
          </a:p>
          <a:p>
            <a:pPr lvl="1"/>
            <a:r>
              <a:rPr lang="en-US" i="0" dirty="0"/>
              <a:t>“Cisco just offered me a job! Now I have to weigh the utility of a fatty paycheck against the daily commute to San Jose and hating the work.”</a:t>
            </a:r>
            <a:r>
              <a:rPr lang="en-US" dirty="0"/>
              <a:t> </a:t>
            </a:r>
          </a:p>
          <a:p>
            <a:r>
              <a:rPr lang="en-US" dirty="0"/>
              <a:t>And an immediate </a:t>
            </a:r>
            <a:r>
              <a:rPr lang="en-US" dirty="0" err="1"/>
              <a:t>retweet</a:t>
            </a:r>
            <a:r>
              <a:rPr lang="en-US" dirty="0"/>
              <a:t> by Cisco:</a:t>
            </a:r>
          </a:p>
          <a:p>
            <a:pPr lvl="1"/>
            <a:r>
              <a:rPr lang="en-US" dirty="0"/>
              <a:t>"Who is the hiring manager. I’m sure they would love to know that you will hate the work. We here at Cisco are versed in the web."</a:t>
            </a:r>
          </a:p>
        </p:txBody>
      </p:sp>
    </p:spTree>
    <p:extLst>
      <p:ext uri="{BB962C8B-B14F-4D97-AF65-F5344CB8AC3E}">
        <p14:creationId xmlns:p14="http://schemas.microsoft.com/office/powerpoint/2010/main" val="6997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Law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Monitoring </a:t>
            </a:r>
            <a:r>
              <a:rPr lang="en-US" dirty="0" smtClean="0"/>
              <a:t>Employee Use</a:t>
            </a:r>
          </a:p>
          <a:p>
            <a:endParaRPr lang="en-US" dirty="0" smtClean="0"/>
          </a:p>
          <a:p>
            <a:r>
              <a:rPr lang="en-US" dirty="0" smtClean="0"/>
              <a:t>Concerted </a:t>
            </a:r>
            <a:r>
              <a:rPr lang="en-US" dirty="0" smtClean="0"/>
              <a:t>Activity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80" y="1447800"/>
            <a:ext cx="263268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1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Source of litigation</a:t>
            </a:r>
          </a:p>
          <a:p>
            <a:r>
              <a:rPr lang="en-US" sz="4000" dirty="0" smtClean="0"/>
              <a:t>Tool in litigation</a:t>
            </a:r>
          </a:p>
          <a:p>
            <a:r>
              <a:rPr lang="en-US" sz="4000" dirty="0" smtClean="0"/>
              <a:t>Pitfalls in litigation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Litigation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Investigate substantive allegations</a:t>
            </a:r>
          </a:p>
          <a:p>
            <a:r>
              <a:rPr lang="en-US" dirty="0" smtClean="0"/>
              <a:t>Identify and research witnesses</a:t>
            </a:r>
          </a:p>
          <a:p>
            <a:r>
              <a:rPr lang="en-US" dirty="0" smtClean="0"/>
              <a:t>Contradict damages claims</a:t>
            </a:r>
          </a:p>
          <a:p>
            <a:r>
              <a:rPr lang="en-US" dirty="0" smtClean="0"/>
              <a:t>Prove failure to mitigate/other income sources</a:t>
            </a:r>
          </a:p>
          <a:p>
            <a:pPr lvl="3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819525" cy="66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20043"/>
            <a:ext cx="502730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34119"/>
            <a:ext cx="2866772" cy="1714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1" y="1295399"/>
            <a:ext cx="241935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62" y="1143000"/>
            <a:ext cx="1828800" cy="259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://www.youngsguideservice.com/New%20Folder/website%20folder/Hunting/Maine_hunting_8l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23979"/>
            <a:ext cx="2561924" cy="1921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6828"/>
            <a:ext cx="2516851" cy="2741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9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2" t="2533" r="5201" b="7800"/>
          <a:stretch/>
        </p:blipFill>
        <p:spPr bwMode="auto">
          <a:xfrm>
            <a:off x="642550" y="192035"/>
            <a:ext cx="7815650" cy="656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2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Don’t limit search to Google and Facebook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 err="1" smtClean="0"/>
              <a:t>spoliate</a:t>
            </a:r>
            <a:r>
              <a:rPr lang="en-US" dirty="0" smtClean="0"/>
              <a:t> evidence</a:t>
            </a:r>
          </a:p>
          <a:p>
            <a:r>
              <a:rPr lang="en-US" dirty="0" smtClean="0"/>
              <a:t>Don’t forget to authenticate</a:t>
            </a:r>
          </a:p>
          <a:p>
            <a:r>
              <a:rPr lang="en-US" dirty="0" smtClean="0"/>
              <a:t>Don’t attempt access to irrelevant information</a:t>
            </a:r>
          </a:p>
          <a:p>
            <a:pPr lvl="1"/>
            <a:r>
              <a:rPr lang="en-US" dirty="0" smtClean="0"/>
              <a:t>2012 Court Decisions</a:t>
            </a:r>
            <a:r>
              <a:rPr lang="en-US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599"/>
            <a:ext cx="20431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Prevalence of Social Media</a:t>
            </a:r>
          </a:p>
          <a:p>
            <a:r>
              <a:rPr lang="en-US" dirty="0" smtClean="0"/>
              <a:t>Critical Business Issues</a:t>
            </a:r>
          </a:p>
          <a:p>
            <a:r>
              <a:rPr lang="en-US" dirty="0" smtClean="0"/>
              <a:t>Employment  </a:t>
            </a:r>
          </a:p>
          <a:p>
            <a:r>
              <a:rPr lang="en-US" dirty="0" smtClean="0"/>
              <a:t>Litigation</a:t>
            </a:r>
          </a:p>
          <a:p>
            <a:r>
              <a:rPr lang="en-US" dirty="0" smtClean="0"/>
              <a:t>How </a:t>
            </a:r>
            <a:r>
              <a:rPr lang="en-US" dirty="0"/>
              <a:t>Far Should You 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Company Guidelines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15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4846945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9338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9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October 2011 Spoliation Sanctions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600" i="1" dirty="0" smtClean="0"/>
              <a:t>Lester v. Allied Concrete</a:t>
            </a:r>
          </a:p>
          <a:p>
            <a:pPr marL="0" indent="0">
              <a:buNone/>
              <a:defRPr/>
            </a:pPr>
            <a:endParaRPr lang="en-US" sz="3000" i="1" dirty="0"/>
          </a:p>
          <a:p>
            <a:pPr marL="0" indent="0">
              <a:buNone/>
              <a:defRPr/>
            </a:pPr>
            <a:r>
              <a:rPr lang="en-US" sz="3000" dirty="0" smtClean="0"/>
              <a:t>Matthew Murray</a:t>
            </a:r>
          </a:p>
          <a:p>
            <a:pPr marL="0" indent="0">
              <a:buNone/>
              <a:defRPr/>
            </a:pPr>
            <a:r>
              <a:rPr lang="en-US" sz="3000" dirty="0"/>
              <a:t>	</a:t>
            </a:r>
            <a:r>
              <a:rPr lang="en-US" sz="3000" dirty="0" smtClean="0"/>
              <a:t>$542K</a:t>
            </a:r>
          </a:p>
          <a:p>
            <a:pPr marL="0" indent="0">
              <a:buNone/>
              <a:defRPr/>
            </a:pPr>
            <a:r>
              <a:rPr lang="en-US" sz="3000" dirty="0" smtClean="0"/>
              <a:t>Obedient Client</a:t>
            </a:r>
          </a:p>
          <a:p>
            <a:pPr marL="0" indent="0">
              <a:buNone/>
              <a:defRPr/>
            </a:pPr>
            <a:r>
              <a:rPr lang="en-US" sz="3000" dirty="0"/>
              <a:t>	</a:t>
            </a:r>
            <a:r>
              <a:rPr lang="en-US" sz="3000" dirty="0" smtClean="0"/>
              <a:t>$180K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48" y="1525149"/>
            <a:ext cx="4664652" cy="46470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3992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Jury</a:t>
            </a:r>
          </a:p>
          <a:p>
            <a:r>
              <a:rPr lang="en-US" dirty="0" smtClean="0"/>
              <a:t>Witnesses</a:t>
            </a:r>
          </a:p>
          <a:p>
            <a:r>
              <a:rPr lang="en-US" dirty="0" smtClean="0"/>
              <a:t>Opposing Counsel</a:t>
            </a:r>
          </a:p>
          <a:p>
            <a:r>
              <a:rPr lang="en-US" dirty="0" smtClean="0"/>
              <a:t>And yes, even the Judge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505200" cy="26747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Use of Social Media: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How Far </a:t>
            </a:r>
            <a:r>
              <a:rPr lang="en-US" dirty="0"/>
              <a:t>S</a:t>
            </a:r>
            <a:r>
              <a:rPr lang="en-US" dirty="0" smtClean="0">
                <a:effectLst/>
              </a:rPr>
              <a:t>hould </a:t>
            </a:r>
            <a:r>
              <a:rPr lang="en-US" dirty="0"/>
              <a:t>Y</a:t>
            </a:r>
            <a:r>
              <a:rPr lang="en-US" dirty="0" smtClean="0">
                <a:effectLst/>
              </a:rPr>
              <a:t>ou </a:t>
            </a:r>
            <a:r>
              <a:rPr lang="en-US" dirty="0"/>
              <a:t>G</a:t>
            </a:r>
            <a:r>
              <a:rPr lang="en-US" dirty="0" smtClean="0">
                <a:effectLst/>
              </a:rPr>
              <a:t>o?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763963"/>
          </a:xfrm>
        </p:spPr>
        <p:txBody>
          <a:bodyPr/>
          <a:lstStyle/>
          <a:p>
            <a:pPr lvl="1"/>
            <a:endParaRPr lang="en-US" sz="3600" dirty="0" smtClean="0"/>
          </a:p>
          <a:p>
            <a:r>
              <a:rPr lang="en-US" sz="4000" dirty="0" smtClean="0"/>
              <a:t>Public v. private</a:t>
            </a:r>
          </a:p>
          <a:p>
            <a:r>
              <a:rPr lang="en-US" sz="4000" dirty="0" smtClean="0"/>
              <a:t>Context is key</a:t>
            </a:r>
          </a:p>
          <a:p>
            <a:r>
              <a:rPr lang="en-US" sz="4000" dirty="0" smtClean="0"/>
              <a:t>Company </a:t>
            </a:r>
            <a:r>
              <a:rPr lang="en-US" sz="4000" dirty="0"/>
              <a:t>reputation  </a:t>
            </a:r>
          </a:p>
          <a:p>
            <a:r>
              <a:rPr lang="en-US" sz="4000" dirty="0" smtClean="0"/>
              <a:t>How much do you really want to know?</a:t>
            </a:r>
            <a:endParaRPr lang="en-US" sz="40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80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Ethical Prohibitions?</a:t>
            </a:r>
          </a:p>
          <a:p>
            <a:r>
              <a:rPr lang="en-US" dirty="0" smtClean="0"/>
              <a:t>Ethical Obligation?</a:t>
            </a:r>
          </a:p>
          <a:p>
            <a:pPr lvl="1"/>
            <a:r>
              <a:rPr lang="en-US" i="1" dirty="0"/>
              <a:t>Griffin v. Maryland</a:t>
            </a:r>
            <a:r>
              <a:rPr lang="en-US" dirty="0"/>
              <a:t>, 192 Md. App. 518 (2010):         </a:t>
            </a:r>
          </a:p>
          <a:p>
            <a:pPr marL="457200" lvl="1" indent="0">
              <a:buNone/>
            </a:pPr>
            <a:r>
              <a:rPr lang="en-US" dirty="0"/>
              <a:t>“it should now be a matter of professional competence for attorneys to take the time to investigate social networking sites”</a:t>
            </a:r>
          </a:p>
          <a:p>
            <a:pPr lvl="2"/>
            <a:r>
              <a:rPr lang="en-US" dirty="0" smtClean="0"/>
              <a:t>Competence</a:t>
            </a:r>
          </a:p>
          <a:p>
            <a:pPr lvl="2"/>
            <a:r>
              <a:rPr lang="en-US" dirty="0" smtClean="0"/>
              <a:t>Diligence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Company Policies – </a:t>
            </a:r>
            <a:br>
              <a:rPr lang="en-US" dirty="0" smtClean="0"/>
            </a:br>
            <a:r>
              <a:rPr lang="en-US" dirty="0" smtClean="0"/>
              <a:t>(1) General Principles</a:t>
            </a:r>
            <a:endParaRPr lang="en-US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673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Do </a:t>
            </a:r>
            <a:r>
              <a:rPr lang="en-US" dirty="0"/>
              <a:t>not disclose </a:t>
            </a:r>
            <a:r>
              <a:rPr lang="en-US" dirty="0"/>
              <a:t>c</a:t>
            </a:r>
            <a:r>
              <a:rPr lang="en-US" dirty="0" smtClean="0"/>
              <a:t>onfidential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This includes </a:t>
            </a:r>
            <a:r>
              <a:rPr lang="en-US" dirty="0" smtClean="0"/>
              <a:t>IP, financial, </a:t>
            </a:r>
            <a:r>
              <a:rPr lang="en-US" dirty="0"/>
              <a:t>pricing, </a:t>
            </a:r>
            <a:r>
              <a:rPr lang="en-US" dirty="0" smtClean="0"/>
              <a:t>strategic, </a:t>
            </a:r>
            <a:r>
              <a:rPr lang="en-US" dirty="0"/>
              <a:t>personnel </a:t>
            </a:r>
            <a:r>
              <a:rPr lang="en-US" dirty="0" smtClean="0"/>
              <a:t>and </a:t>
            </a:r>
            <a:r>
              <a:rPr lang="en-US" dirty="0"/>
              <a:t>customer information. </a:t>
            </a:r>
          </a:p>
          <a:p>
            <a:pPr>
              <a:lnSpc>
                <a:spcPct val="90000"/>
              </a:lnSpc>
            </a:pPr>
            <a:r>
              <a:rPr lang="en-US" dirty="0"/>
              <a:t>Do not </a:t>
            </a:r>
            <a:r>
              <a:rPr lang="en-US" dirty="0" smtClean="0"/>
              <a:t>comment </a:t>
            </a:r>
            <a:r>
              <a:rPr lang="en-US" dirty="0"/>
              <a:t>on </a:t>
            </a:r>
            <a:r>
              <a:rPr lang="en-US" dirty="0" smtClean="0"/>
              <a:t>company </a:t>
            </a:r>
            <a:r>
              <a:rPr lang="en-US" dirty="0"/>
              <a:t>financial or operational information.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000" dirty="0"/>
              <a:t>Follow company policies such as copy approval process and </a:t>
            </a:r>
            <a:r>
              <a:rPr lang="en-US" sz="3000" dirty="0" smtClean="0"/>
              <a:t>brand </a:t>
            </a:r>
            <a:r>
              <a:rPr lang="en-US" sz="3000" dirty="0"/>
              <a:t>i</a:t>
            </a:r>
            <a:r>
              <a:rPr lang="en-US" sz="3000" dirty="0" smtClean="0"/>
              <a:t>dentity </a:t>
            </a:r>
            <a:r>
              <a:rPr lang="en-US" sz="3000" dirty="0"/>
              <a:t>standards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E</a:t>
            </a:r>
            <a:r>
              <a:rPr lang="en-US" sz="2600" dirty="0" smtClean="0"/>
              <a:t>nsure </a:t>
            </a:r>
            <a:r>
              <a:rPr lang="en-US" sz="2600" dirty="0"/>
              <a:t>that all claims are accurate and </a:t>
            </a:r>
            <a:r>
              <a:rPr lang="en-US" sz="2600" dirty="0" smtClean="0"/>
              <a:t>substantiated </a:t>
            </a:r>
            <a:r>
              <a:rPr lang="en-US" sz="3000" dirty="0" smtClean="0"/>
              <a:t> </a:t>
            </a:r>
            <a:endParaRPr lang="en-US" sz="3000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</a:t>
            </a:r>
            <a:r>
              <a:rPr lang="en-US" dirty="0" smtClean="0"/>
              <a:t>Media Company </a:t>
            </a:r>
            <a:r>
              <a:rPr lang="en-US" dirty="0"/>
              <a:t>Policies – </a:t>
            </a:r>
            <a:br>
              <a:rPr lang="en-US" dirty="0"/>
            </a:br>
            <a:r>
              <a:rPr lang="en-US" dirty="0" smtClean="0"/>
              <a:t>(1) General Principles -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Do not copy and post materials of others (like photos, articles, music, logos, trademarks) without ensuring you have permission to do so.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To avoid copyright infringement, use links instead.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Avoid deep links and links using graphics which might be trademarked.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Releases for Use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Do not mention customer names or customer information without their prior written permission.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Be professional and use a respectful </a:t>
            </a:r>
            <a:r>
              <a:rPr lang="en-US" sz="3000" dirty="0" smtClean="0"/>
              <a:t>tone.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Company-Initiated </a:t>
            </a:r>
            <a:r>
              <a:rPr lang="en-US" dirty="0"/>
              <a:t>Social </a:t>
            </a:r>
            <a:r>
              <a:rPr lang="en-US" dirty="0" smtClean="0"/>
              <a:t>Media Sites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Before </a:t>
            </a:r>
            <a:r>
              <a:rPr lang="en-US" dirty="0" smtClean="0"/>
              <a:t>initiating site, must coordinate </a:t>
            </a:r>
            <a:r>
              <a:rPr lang="en-US" dirty="0"/>
              <a:t>with </a:t>
            </a:r>
            <a:r>
              <a:rPr lang="en-US" dirty="0" smtClean="0"/>
              <a:t>appropriate resources, e.g. PR, </a:t>
            </a:r>
            <a:r>
              <a:rPr lang="en-US" dirty="0"/>
              <a:t>Corporate </a:t>
            </a:r>
            <a:r>
              <a:rPr lang="en-US" dirty="0" smtClean="0"/>
              <a:t>Communications and/or Legal.</a:t>
            </a:r>
            <a:endParaRPr lang="en-US" dirty="0"/>
          </a:p>
          <a:p>
            <a:r>
              <a:rPr lang="en-US" dirty="0" smtClean="0"/>
              <a:t>Designated company </a:t>
            </a:r>
            <a:r>
              <a:rPr lang="en-US" dirty="0"/>
              <a:t>representatives </a:t>
            </a:r>
            <a:r>
              <a:rPr lang="en-US" dirty="0" smtClean="0"/>
              <a:t>should </a:t>
            </a:r>
            <a:r>
              <a:rPr lang="en-US" dirty="0"/>
              <a:t>receive social media </a:t>
            </a:r>
            <a:r>
              <a:rPr lang="en-US" dirty="0" smtClean="0"/>
              <a:t>training.</a:t>
            </a:r>
            <a:endParaRPr lang="en-US" dirty="0"/>
          </a:p>
          <a:p>
            <a:r>
              <a:rPr lang="en-US" dirty="0"/>
              <a:t>Develop Site Terms and </a:t>
            </a:r>
            <a:r>
              <a:rPr lang="en-US" dirty="0" smtClean="0"/>
              <a:t>Conditions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Follow company policies such as copy approval process and Brand Identity </a:t>
            </a:r>
            <a:r>
              <a:rPr lang="en-US" sz="3000" dirty="0" smtClean="0"/>
              <a:t>standards</a:t>
            </a:r>
            <a:r>
              <a:rPr lang="en-US" sz="2600" dirty="0" smtClean="0"/>
              <a:t>.</a:t>
            </a:r>
            <a:r>
              <a:rPr lang="en-US" sz="3000" dirty="0" smtClean="0"/>
              <a:t> </a:t>
            </a:r>
            <a:endParaRPr lang="en-US" dirty="0"/>
          </a:p>
          <a:p>
            <a:r>
              <a:rPr lang="en-US" dirty="0" smtClean="0"/>
              <a:t>Monitor and Respond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Guidelines </a:t>
            </a:r>
            <a:r>
              <a:rPr lang="en-US" dirty="0"/>
              <a:t>for </a:t>
            </a:r>
            <a:r>
              <a:rPr lang="en-US" dirty="0" smtClean="0"/>
              <a:t>Third-Party </a:t>
            </a:r>
            <a:r>
              <a:rPr lang="en-US" dirty="0"/>
              <a:t>Social Media Site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057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Any spokesperson appointed to contribute to the social media community on behalf of </a:t>
            </a:r>
            <a:r>
              <a:rPr lang="en-US" sz="3000" dirty="0" smtClean="0"/>
              <a:t>company should </a:t>
            </a:r>
            <a:r>
              <a:rPr lang="en-US" sz="3000" dirty="0"/>
              <a:t>receive social media </a:t>
            </a:r>
            <a:r>
              <a:rPr lang="en-US" sz="3000" dirty="0" smtClean="0"/>
              <a:t>training. 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Write under your own name or a corporate screen name.  Disclose your identity as </a:t>
            </a:r>
            <a:r>
              <a:rPr lang="en-US" sz="3000" dirty="0" smtClean="0"/>
              <a:t>an employee</a:t>
            </a:r>
            <a:r>
              <a:rPr lang="en-US" sz="3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Follow company policies such as </a:t>
            </a:r>
            <a:r>
              <a:rPr lang="en-US" sz="3000" dirty="0"/>
              <a:t>copy approval </a:t>
            </a:r>
            <a:r>
              <a:rPr lang="en-US" sz="3000" dirty="0" smtClean="0"/>
              <a:t>process and Brand Identity standards</a:t>
            </a:r>
            <a:r>
              <a:rPr lang="en-US" sz="2600" dirty="0" smtClean="0"/>
              <a:t>. </a:t>
            </a:r>
            <a:r>
              <a:rPr lang="en-US" sz="3000" dirty="0" smtClean="0"/>
              <a:t> 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Know and follow the terms and conditions for use of the site. Some </a:t>
            </a:r>
            <a:r>
              <a:rPr lang="en-US" sz="3000" dirty="0" smtClean="0"/>
              <a:t>sites, e.g., </a:t>
            </a:r>
            <a:r>
              <a:rPr lang="en-US" sz="3000" dirty="0"/>
              <a:t>prohibit product promotions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United Breaks Guitars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0.jp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" y="57150"/>
            <a:ext cx="88646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Infiltration </a:t>
            </a:r>
            <a:r>
              <a:rPr lang="en-US" dirty="0" smtClean="0">
                <a:effectLst/>
              </a:rPr>
              <a:t>of Social </a:t>
            </a:r>
            <a:r>
              <a:rPr lang="en-US" dirty="0" smtClean="0">
                <a:effectLst/>
              </a:rPr>
              <a:t>Media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876800"/>
          </a:xfrm>
        </p:spPr>
        <p:txBody>
          <a:bodyPr/>
          <a:lstStyle/>
          <a:p>
            <a:r>
              <a:rPr lang="en-US" dirty="0" smtClean="0"/>
              <a:t>Critical to business today</a:t>
            </a:r>
          </a:p>
          <a:p>
            <a:r>
              <a:rPr lang="en-US" dirty="0" smtClean="0"/>
              <a:t>1 billion Facebook users</a:t>
            </a:r>
          </a:p>
          <a:p>
            <a:r>
              <a:rPr lang="en-US" dirty="0" smtClean="0"/>
              <a:t>650+ social media cases since 2010-2012</a:t>
            </a:r>
          </a:p>
          <a:p>
            <a:r>
              <a:rPr lang="en-US" dirty="0" smtClean="0">
                <a:effectLst/>
              </a:rPr>
              <a:t>75% of employees access social media from personal mobile devices at work</a:t>
            </a:r>
          </a:p>
          <a:p>
            <a:r>
              <a:rPr lang="en-US" dirty="0" smtClean="0">
                <a:effectLst/>
              </a:rPr>
              <a:t>“We don’t have a choice on whether we DO social media.  The question is how well we do it.”</a:t>
            </a:r>
          </a:p>
          <a:p>
            <a:pPr marL="457200" lvl="1" indent="0">
              <a:buNone/>
            </a:pPr>
            <a:endParaRPr lang="en-US" dirty="0" smtClean="0">
              <a:effectLst/>
            </a:endParaRPr>
          </a:p>
          <a:p>
            <a:pPr marL="457200" lvl="1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78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Social Media </a:t>
            </a:r>
            <a:r>
              <a:rPr lang="en-US" dirty="0" smtClean="0"/>
              <a:t>Sites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91344" y="619125"/>
            <a:ext cx="79248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endParaRPr lang="en-US" dirty="0"/>
          </a:p>
        </p:txBody>
      </p:sp>
      <p:pic>
        <p:nvPicPr>
          <p:cNvPr id="7" name="Picture 5" descr="http://en.wikipedia.org/wiki/File:YouTube_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3324" y="1723138"/>
            <a:ext cx="1647825" cy="839788"/>
          </a:xfrm>
          <a:prstGeom prst="rect">
            <a:avLst/>
          </a:prstGeom>
          <a:noFill/>
        </p:spPr>
      </p:pic>
      <p:pic>
        <p:nvPicPr>
          <p:cNvPr id="8" name="Picture 8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799" y="3247138"/>
            <a:ext cx="2073275" cy="782638"/>
          </a:xfrm>
          <a:prstGeom prst="rect">
            <a:avLst/>
          </a:prstGeom>
          <a:noFill/>
        </p:spPr>
      </p:pic>
      <p:pic>
        <p:nvPicPr>
          <p:cNvPr id="9" name="Picture 10" descr="twitter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8" y="4676775"/>
            <a:ext cx="2894012" cy="1331913"/>
          </a:xfrm>
          <a:prstGeom prst="rect">
            <a:avLst/>
          </a:prstGeom>
          <a:noFill/>
        </p:spPr>
      </p:pic>
      <p:pic>
        <p:nvPicPr>
          <p:cNvPr id="11" name="Picture 14" descr="Blogg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86212" y="4941887"/>
            <a:ext cx="2771775" cy="801688"/>
          </a:xfrm>
          <a:prstGeom prst="rect">
            <a:avLst/>
          </a:prstGeom>
          <a:noFill/>
        </p:spPr>
      </p:pic>
      <p:pic>
        <p:nvPicPr>
          <p:cNvPr id="12" name="Picture 16" descr="LinkedI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2999" y="3927454"/>
            <a:ext cx="2386012" cy="641350"/>
          </a:xfrm>
          <a:prstGeom prst="rect">
            <a:avLst/>
          </a:prstGeom>
          <a:noFill/>
        </p:spPr>
      </p:pic>
      <p:pic>
        <p:nvPicPr>
          <p:cNvPr id="13" name="Picture 18" descr="http://www.neteco.com/photos-images/photo-bebo-logo-1814482.htm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41268" y="3498035"/>
            <a:ext cx="2282825" cy="858837"/>
          </a:xfrm>
          <a:prstGeom prst="rect">
            <a:avLst/>
          </a:prstGeom>
          <a:noFill/>
        </p:spPr>
      </p:pic>
      <p:pic>
        <p:nvPicPr>
          <p:cNvPr id="14" name="Picture 20" descr="Yahoo!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46056" y="5743575"/>
            <a:ext cx="2078037" cy="473075"/>
          </a:xfrm>
          <a:prstGeom prst="rect">
            <a:avLst/>
          </a:prstGeom>
          <a:noFill/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375150" y="1374775"/>
            <a:ext cx="35829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Font typeface="Wingdings" pitchFamily="2" charset="2"/>
              <a:buNone/>
            </a:pPr>
            <a:endParaRPr lang="en-US" sz="3600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18" y="1909762"/>
            <a:ext cx="2619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1723138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7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Business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False Advertising – Performance Claims &amp; Reviews</a:t>
            </a:r>
          </a:p>
          <a:p>
            <a:r>
              <a:rPr lang="en-US" dirty="0" smtClean="0"/>
              <a:t>Employment Law</a:t>
            </a:r>
          </a:p>
          <a:p>
            <a:r>
              <a:rPr lang="en-US" dirty="0" smtClean="0"/>
              <a:t>Product Liability</a:t>
            </a:r>
          </a:p>
          <a:p>
            <a:r>
              <a:rPr lang="en-US" dirty="0" smtClean="0"/>
              <a:t>Regulatory Challenges (FTC &amp; FDA)</a:t>
            </a:r>
          </a:p>
          <a:p>
            <a:r>
              <a:rPr lang="en-US" dirty="0" smtClean="0"/>
              <a:t>Intellectual Property (copyright, privacy tort, trademark infringement)</a:t>
            </a:r>
          </a:p>
          <a:p>
            <a:r>
              <a:rPr lang="en-US" dirty="0" smtClean="0"/>
              <a:t>Confidential Information</a:t>
            </a:r>
          </a:p>
          <a:p>
            <a:r>
              <a:rPr lang="en-US" dirty="0" smtClean="0"/>
              <a:t>Disclosure of Material Connections</a:t>
            </a:r>
          </a:p>
        </p:txBody>
      </p:sp>
    </p:spTree>
    <p:extLst>
      <p:ext uri="{BB962C8B-B14F-4D97-AF65-F5344CB8AC3E}">
        <p14:creationId xmlns:p14="http://schemas.microsoft.com/office/powerpoint/2010/main" val="23476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</a:t>
            </a:r>
            <a:r>
              <a:rPr lang="en-US" dirty="0" smtClean="0"/>
              <a:t>from </a:t>
            </a:r>
            <a:r>
              <a:rPr lang="en-US" dirty="0" smtClean="0"/>
              <a:t>30,000 Ft. 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“Social media jurisprudence” revolves around four fundamental values that cut across all industry sectors and substantive disciplines:</a:t>
            </a:r>
          </a:p>
          <a:p>
            <a:pPr lvl="1"/>
            <a:r>
              <a:rPr lang="en-US" u="sng" dirty="0" smtClean="0"/>
              <a:t>Transparency</a:t>
            </a:r>
            <a:r>
              <a:rPr lang="en-US" dirty="0" smtClean="0"/>
              <a:t> (disclosing “material connections”)</a:t>
            </a:r>
          </a:p>
          <a:p>
            <a:pPr lvl="1"/>
            <a:r>
              <a:rPr lang="en-US" u="sng" dirty="0" smtClean="0"/>
              <a:t>Accuracy</a:t>
            </a:r>
            <a:r>
              <a:rPr lang="en-US" dirty="0" smtClean="0"/>
              <a:t> (communicating truthful information)  </a:t>
            </a:r>
          </a:p>
          <a:p>
            <a:pPr lvl="1"/>
            <a:r>
              <a:rPr lang="en-US" u="sng" dirty="0" smtClean="0"/>
              <a:t>Honesty</a:t>
            </a:r>
            <a:r>
              <a:rPr lang="en-US" dirty="0" smtClean="0"/>
              <a:t> (avoiding misleading or deceptive communication)  </a:t>
            </a:r>
          </a:p>
          <a:p>
            <a:pPr lvl="1"/>
            <a:r>
              <a:rPr lang="en-US" u="sng" dirty="0" smtClean="0"/>
              <a:t>Respect</a:t>
            </a:r>
            <a:r>
              <a:rPr lang="en-US" dirty="0" smtClean="0"/>
              <a:t> (recognizing personal or property rights of others)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Marketing Challenges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Regulatory requirements govern product labeling, advertising, and promotions</a:t>
            </a:r>
          </a:p>
          <a:p>
            <a:r>
              <a:rPr lang="en-US" dirty="0" smtClean="0"/>
              <a:t>Social media presents unique challenges</a:t>
            </a:r>
          </a:p>
          <a:p>
            <a:pPr lvl="1"/>
            <a:r>
              <a:rPr lang="en-US" dirty="0" smtClean="0"/>
              <a:t>interactive nature of media and lack of control</a:t>
            </a:r>
          </a:p>
          <a:p>
            <a:pPr lvl="1"/>
            <a:r>
              <a:rPr lang="en-US" dirty="0" smtClean="0"/>
              <a:t>global reach and infinite life of postings</a:t>
            </a:r>
          </a:p>
          <a:p>
            <a:r>
              <a:rPr lang="en-US" dirty="0" smtClean="0"/>
              <a:t>Challenges increase for regulated industries</a:t>
            </a:r>
          </a:p>
          <a:p>
            <a:pPr lvl="1"/>
            <a:r>
              <a:rPr lang="en-US" dirty="0" smtClean="0"/>
              <a:t>adverse event reporting requirements</a:t>
            </a:r>
          </a:p>
          <a:p>
            <a:pPr lvl="1"/>
            <a:r>
              <a:rPr lang="en-US" dirty="0" smtClean="0"/>
              <a:t>monitoring for off-label uses/misuses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" y="190500"/>
            <a:ext cx="899120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9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1551</Words>
  <Characters>0</Characters>
  <Application>Microsoft Office PowerPoint</Application>
  <DocSecurity>0</DocSecurity>
  <PresentationFormat>On-screen Show (4:3)</PresentationFormat>
  <Lines>0</Lines>
  <Paragraphs>210</Paragraphs>
  <Slides>28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Stream</vt:lpstr>
      <vt:lpstr> Social Media Strategies: Best Business and Litigation Practices</vt:lpstr>
      <vt:lpstr>Overview</vt:lpstr>
      <vt:lpstr>PowerPoint Presentation</vt:lpstr>
      <vt:lpstr>Infiltration of Social Media</vt:lpstr>
      <vt:lpstr>Leading Social Media Sites</vt:lpstr>
      <vt:lpstr>Social Media Business Issues</vt:lpstr>
      <vt:lpstr>Social Media from 30,000 Ft. </vt:lpstr>
      <vt:lpstr> Marketing Challenges </vt:lpstr>
      <vt:lpstr>PowerPoint Presentation</vt:lpstr>
      <vt:lpstr>Employment Law Implications</vt:lpstr>
      <vt:lpstr>What You Do Can Be Held Against You</vt:lpstr>
      <vt:lpstr>Twitter Gets You Fired in 140 Characters or Less</vt:lpstr>
      <vt:lpstr>Employment Law Implications</vt:lpstr>
      <vt:lpstr>Litigation</vt:lpstr>
      <vt:lpstr>Litigation Tools</vt:lpstr>
      <vt:lpstr>PowerPoint Presentation</vt:lpstr>
      <vt:lpstr>PowerPoint Presentation</vt:lpstr>
      <vt:lpstr>PowerPoint Presentation</vt:lpstr>
      <vt:lpstr>Discovery</vt:lpstr>
      <vt:lpstr>PowerPoint Presentation</vt:lpstr>
      <vt:lpstr>October 2011 Spoliation Sanctions</vt:lpstr>
      <vt:lpstr>Trial</vt:lpstr>
      <vt:lpstr>Use of Social Media: How Far Should You Go?</vt:lpstr>
      <vt:lpstr>Ethical Issues</vt:lpstr>
      <vt:lpstr>Social Media Company Policies –  (1) General Principles</vt:lpstr>
      <vt:lpstr>Social Media Company Policies –  (1) General Principles - cont.</vt:lpstr>
      <vt:lpstr>(2) Company-Initiated Social Media Sites</vt:lpstr>
      <vt:lpstr>(3) Guidelines for Third-Party Social Media Site</vt:lpstr>
    </vt:vector>
  </TitlesOfParts>
  <Manager/>
  <Company/>
  <LinksUpToDate>false</LinksUpToDate>
  <CharactersWithSpaces>0</CharactersWithSpaces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/>
  <dc:creator/>
  <cp:keywords/>
  <dc:description/>
  <cp:lastModifiedBy/>
  <cp:revision>33</cp:revision>
  <cp:lastPrinted>2009-07-06T05:00:00Z</cp:lastPrinted>
  <dcterms:created xsi:type="dcterms:W3CDTF">2009-07-06T05:00:00Z</dcterms:created>
  <dcterms:modified xsi:type="dcterms:W3CDTF">2012-10-11T16:49:20Z</dcterms:modified>
  <cp:category/>
</cp:coreProperties>
</file>